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1.xml" ContentType="application/vnd.openxmlformats-officedocument.theme+xml"/>
  <Override PartName="/ppt/authors.xml" ContentType="application/vnd.ms-powerpoint.authors+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comments/modernComment_104_F421B72E.xml" ContentType="application/vnd.ms-powerpoint.comments+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4" r:id="rId2"/>
    <p:sldId id="258" r:id="rId3"/>
    <p:sldId id="260" r:id="rId4"/>
    <p:sldId id="261" r:id="rId5"/>
    <p:sldId id="263" r:id="rId6"/>
    <p:sldId id="265"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50D60F-73DE-8C13-1E44-277B647855B1}" name="Guest User" initials="GU" userId="S::urn:spo:tenantanon#22dc90ca-cc86-4e33-8d86-bfbe6ffad2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C8FBAD-F2B6-D5DD-845F-F25C36F96817}" v="51" dt="2025-08-19T16:57:52.270"/>
    <p1510:client id="{CA3BB97B-3BDE-F75C-A287-751B2FFE88F0}" v="99" dt="2025-08-19T19:51:39.0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2" d="100"/>
          <a:sy n="62" d="100"/>
        </p:scale>
        <p:origin x="90" y="11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22dc90ca-cc86-4e33-8d86-bfbe6ffad29a::" providerId="AD" clId="Web-{CA3BB97B-3BDE-F75C-A287-751B2FFE88F0}"/>
    <pc:docChg chg="addSld delSld modSld">
      <pc:chgData name="Guest User" userId="S::urn:spo:tenantanon#22dc90ca-cc86-4e33-8d86-bfbe6ffad29a::" providerId="AD" clId="Web-{CA3BB97B-3BDE-F75C-A287-751B2FFE88F0}" dt="2025-08-19T19:51:38.461" v="215" actId="20577"/>
      <pc:docMkLst>
        <pc:docMk/>
      </pc:docMkLst>
      <pc:sldChg chg="modNotes">
        <pc:chgData name="Guest User" userId="S::urn:spo:tenantanon#22dc90ca-cc86-4e33-8d86-bfbe6ffad29a::" providerId="AD" clId="Web-{CA3BB97B-3BDE-F75C-A287-751B2FFE88F0}" dt="2025-08-19T19:41:19.097" v="21"/>
        <pc:sldMkLst>
          <pc:docMk/>
          <pc:sldMk cId="2856150983" sldId="258"/>
        </pc:sldMkLst>
      </pc:sldChg>
      <pc:sldChg chg="modNotes">
        <pc:chgData name="Guest User" userId="S::urn:spo:tenantanon#22dc90ca-cc86-4e33-8d86-bfbe6ffad29a::" providerId="AD" clId="Web-{CA3BB97B-3BDE-F75C-A287-751B2FFE88F0}" dt="2025-08-19T19:50:24.146" v="192"/>
        <pc:sldMkLst>
          <pc:docMk/>
          <pc:sldMk cId="3733771225" sldId="263"/>
        </pc:sldMkLst>
      </pc:sldChg>
      <pc:sldChg chg="modSp">
        <pc:chgData name="Guest User" userId="S::urn:spo:tenantanon#22dc90ca-cc86-4e33-8d86-bfbe6ffad29a::" providerId="AD" clId="Web-{CA3BB97B-3BDE-F75C-A287-751B2FFE88F0}" dt="2025-08-19T19:40:40.689" v="7" actId="20577"/>
        <pc:sldMkLst>
          <pc:docMk/>
          <pc:sldMk cId="4132670707" sldId="264"/>
        </pc:sldMkLst>
        <pc:spChg chg="mod">
          <ac:chgData name="Guest User" userId="S::urn:spo:tenantanon#22dc90ca-cc86-4e33-8d86-bfbe6ffad29a::" providerId="AD" clId="Web-{CA3BB97B-3BDE-F75C-A287-751B2FFE88F0}" dt="2025-08-19T19:40:40.689" v="7" actId="20577"/>
          <ac:spMkLst>
            <pc:docMk/>
            <pc:sldMk cId="4132670707" sldId="264"/>
            <ac:spMk id="2" creationId="{CE8908D4-9ABA-7478-B671-F0C6906D1937}"/>
          </ac:spMkLst>
        </pc:spChg>
      </pc:sldChg>
      <pc:sldChg chg="modNotes">
        <pc:chgData name="Guest User" userId="S::urn:spo:tenantanon#22dc90ca-cc86-4e33-8d86-bfbe6ffad29a::" providerId="AD" clId="Web-{CA3BB97B-3BDE-F75C-A287-751B2FFE88F0}" dt="2025-08-19T19:45:43.606" v="96"/>
        <pc:sldMkLst>
          <pc:docMk/>
          <pc:sldMk cId="3141147705" sldId="265"/>
        </pc:sldMkLst>
      </pc:sldChg>
      <pc:sldChg chg="modSp">
        <pc:chgData name="Guest User" userId="S::urn:spo:tenantanon#22dc90ca-cc86-4e33-8d86-bfbe6ffad29a::" providerId="AD" clId="Web-{CA3BB97B-3BDE-F75C-A287-751B2FFE88F0}" dt="2025-08-19T19:51:38.461" v="215" actId="20577"/>
        <pc:sldMkLst>
          <pc:docMk/>
          <pc:sldMk cId="2533885303" sldId="266"/>
        </pc:sldMkLst>
        <pc:spChg chg="mod">
          <ac:chgData name="Guest User" userId="S::urn:spo:tenantanon#22dc90ca-cc86-4e33-8d86-bfbe6ffad29a::" providerId="AD" clId="Web-{CA3BB97B-3BDE-F75C-A287-751B2FFE88F0}" dt="2025-08-19T19:51:38.461" v="215" actId="20577"/>
          <ac:spMkLst>
            <pc:docMk/>
            <pc:sldMk cId="2533885303" sldId="266"/>
            <ac:spMk id="3" creationId="{3E1C3C07-7627-3B81-67A2-456A54579D86}"/>
          </ac:spMkLst>
        </pc:spChg>
      </pc:sldChg>
      <pc:sldChg chg="modSp new del">
        <pc:chgData name="Guest User" userId="S::urn:spo:tenantanon#22dc90ca-cc86-4e33-8d86-bfbe6ffad29a::" providerId="AD" clId="Web-{CA3BB97B-3BDE-F75C-A287-751B2FFE88F0}" dt="2025-08-19T19:49:03.503" v="161"/>
        <pc:sldMkLst>
          <pc:docMk/>
          <pc:sldMk cId="2104699043" sldId="267"/>
        </pc:sldMkLst>
        <pc:spChg chg="mod">
          <ac:chgData name="Guest User" userId="S::urn:spo:tenantanon#22dc90ca-cc86-4e33-8d86-bfbe6ffad29a::" providerId="AD" clId="Web-{CA3BB97B-3BDE-F75C-A287-751B2FFE88F0}" dt="2025-08-19T19:46:04.731" v="122" actId="20577"/>
          <ac:spMkLst>
            <pc:docMk/>
            <pc:sldMk cId="2104699043" sldId="267"/>
            <ac:spMk id="2" creationId="{2EAD9629-B7AE-5A45-F910-6E1FBB82D0C6}"/>
          </ac:spMkLst>
        </pc:spChg>
        <pc:spChg chg="mod">
          <ac:chgData name="Guest User" userId="S::urn:spo:tenantanon#22dc90ca-cc86-4e33-8d86-bfbe6ffad29a::" providerId="AD" clId="Web-{CA3BB97B-3BDE-F75C-A287-751B2FFE88F0}" dt="2025-08-19T19:48:49.565" v="156" actId="20577"/>
          <ac:spMkLst>
            <pc:docMk/>
            <pc:sldMk cId="2104699043" sldId="267"/>
            <ac:spMk id="3" creationId="{45600B33-E8EC-6113-BA56-A7E60EAA98C1}"/>
          </ac:spMkLst>
        </pc:spChg>
      </pc:sldChg>
      <pc:sldChg chg="new del">
        <pc:chgData name="Guest User" userId="S::urn:spo:tenantanon#22dc90ca-cc86-4e33-8d86-bfbe6ffad29a::" providerId="AD" clId="Web-{CA3BB97B-3BDE-F75C-A287-751B2FFE88F0}" dt="2025-08-19T19:47:58.594" v="155"/>
        <pc:sldMkLst>
          <pc:docMk/>
          <pc:sldMk cId="405820644" sldId="268"/>
        </pc:sldMkLst>
      </pc:sldChg>
    </pc:docChg>
  </pc:docChgLst>
</pc:chgInfo>
</file>

<file path=ppt/comments/modernComment_104_F421B72E.xml><?xml version="1.0" encoding="utf-8"?>
<p188:cmLst xmlns:a="http://schemas.openxmlformats.org/drawingml/2006/main" xmlns:r="http://schemas.openxmlformats.org/officeDocument/2006/relationships" xmlns:p188="http://schemas.microsoft.com/office/powerpoint/2018/8/main">
  <p188:cm id="{F5356D96-40A8-4A96-8B93-6E1F43CABC7D}" authorId="{0C50D60F-73DE-8C13-1E44-277B647855B1}" status="resolved" created="2025-07-15T15:01:59.460" complete="100000">
    <pc:sldMkLst xmlns:pc="http://schemas.microsoft.com/office/powerpoint/2013/main/command">
      <pc:docMk/>
      <pc:sldMk cId="4095850286" sldId="260"/>
    </pc:sldMkLst>
    <p188:txBody>
      <a:bodyPr/>
      <a:lstStyle/>
      <a:p>
        <a:r>
          <a:rPr lang="en-US"/>
          <a:t>This slide is true but I might revise to show that some intermediate level disinfectant kill C. diff spores. These do not kill all spores so that they are not performing HLD. for this audience it may be enough to say that HLD disinfection is a specialized skill performed in certain areas of the facility.</a:t>
        </a:r>
      </a:p>
    </p188:txBody>
  </p188:cm>
</p188: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0FA49C-E50B-464B-B46C-9D67E980B31F}" type="doc">
      <dgm:prSet loTypeId="urn:microsoft.com/office/officeart/2016/7/layout/BasicLinearProcessNumbered" loCatId="process" qsTypeId="urn:microsoft.com/office/officeart/2005/8/quickstyle/simple1" qsCatId="simple" csTypeId="urn:microsoft.com/office/officeart/2005/8/colors/colorful5" csCatId="colorful"/>
      <dgm:spPr/>
      <dgm:t>
        <a:bodyPr/>
        <a:lstStyle/>
        <a:p>
          <a:endParaRPr lang="en-US"/>
        </a:p>
      </dgm:t>
    </dgm:pt>
    <dgm:pt modelId="{5D41D1F0-8157-4F81-8834-BADDB10575A8}">
      <dgm:prSet/>
      <dgm:spPr/>
      <dgm:t>
        <a:bodyPr/>
        <a:lstStyle/>
        <a:p>
          <a:r>
            <a:rPr lang="en-US" b="1"/>
            <a:t>Low level disinfection</a:t>
          </a:r>
          <a:r>
            <a:rPr lang="en-US"/>
            <a:t> kills most vegetative bacteria, some viruses, and some fungi, but cannot be relied upon to kill mycobacteria or bacterial spores. </a:t>
          </a:r>
        </a:p>
      </dgm:t>
    </dgm:pt>
    <dgm:pt modelId="{F3203029-6057-4CB1-A5F2-2AEBACDA47A5}" type="parTrans" cxnId="{1F43B8DC-8F21-45EE-80F8-7274AC8D4ADE}">
      <dgm:prSet/>
      <dgm:spPr/>
      <dgm:t>
        <a:bodyPr/>
        <a:lstStyle/>
        <a:p>
          <a:endParaRPr lang="en-US"/>
        </a:p>
      </dgm:t>
    </dgm:pt>
    <dgm:pt modelId="{F19FA298-0827-4888-B39F-1EB155D99D0E}" type="sibTrans" cxnId="{1F43B8DC-8F21-45EE-80F8-7274AC8D4ADE}">
      <dgm:prSet phldrT="1" phldr="0"/>
      <dgm:spPr/>
      <dgm:t>
        <a:bodyPr/>
        <a:lstStyle/>
        <a:p>
          <a:r>
            <a:rPr lang="en-US"/>
            <a:t>1</a:t>
          </a:r>
        </a:p>
      </dgm:t>
    </dgm:pt>
    <dgm:pt modelId="{2F2C4BD8-0CAE-49C6-8D33-21D7F1F21426}">
      <dgm:prSet/>
      <dgm:spPr/>
      <dgm:t>
        <a:bodyPr/>
        <a:lstStyle/>
        <a:p>
          <a:r>
            <a:rPr lang="en-US" b="1"/>
            <a:t>Intermediate level disinfection </a:t>
          </a:r>
          <a:r>
            <a:rPr lang="en-US"/>
            <a:t>kills vegetative bacteria, most viruses and most fungi, but does not reliably kill all bacterial spores. </a:t>
          </a:r>
        </a:p>
      </dgm:t>
    </dgm:pt>
    <dgm:pt modelId="{DAC90E9F-55AF-4981-8057-073DC5535F81}" type="parTrans" cxnId="{30E64640-95C8-4A9E-9BAD-5A6827E6546D}">
      <dgm:prSet/>
      <dgm:spPr/>
      <dgm:t>
        <a:bodyPr/>
        <a:lstStyle/>
        <a:p>
          <a:endParaRPr lang="en-US"/>
        </a:p>
      </dgm:t>
    </dgm:pt>
    <dgm:pt modelId="{ED6328D6-8BB9-4E3B-B847-E312CD78E4E3}" type="sibTrans" cxnId="{30E64640-95C8-4A9E-9BAD-5A6827E6546D}">
      <dgm:prSet phldrT="2" phldr="0"/>
      <dgm:spPr/>
      <dgm:t>
        <a:bodyPr/>
        <a:lstStyle/>
        <a:p>
          <a:r>
            <a:rPr lang="en-US"/>
            <a:t>2</a:t>
          </a:r>
        </a:p>
      </dgm:t>
    </dgm:pt>
    <dgm:pt modelId="{1099C2CF-AC83-4927-8EEC-AA5BE674B0E4}">
      <dgm:prSet/>
      <dgm:spPr/>
      <dgm:t>
        <a:bodyPr/>
        <a:lstStyle/>
        <a:p>
          <a:r>
            <a:rPr lang="en-US"/>
            <a:t>They do kill </a:t>
          </a:r>
          <a:r>
            <a:rPr lang="en-US" i="1"/>
            <a:t>C. diff</a:t>
          </a:r>
          <a:r>
            <a:rPr lang="en-US"/>
            <a:t> spores</a:t>
          </a:r>
        </a:p>
      </dgm:t>
    </dgm:pt>
    <dgm:pt modelId="{E5006735-3245-46D7-A446-DBC53EE528DD}" type="parTrans" cxnId="{D095BB2D-3EB5-4C74-A8F1-4DA8A79A9565}">
      <dgm:prSet/>
      <dgm:spPr/>
      <dgm:t>
        <a:bodyPr/>
        <a:lstStyle/>
        <a:p>
          <a:endParaRPr lang="en-US"/>
        </a:p>
      </dgm:t>
    </dgm:pt>
    <dgm:pt modelId="{B43D238F-DF5B-49F8-A6FF-A0A4381E05BD}" type="sibTrans" cxnId="{D095BB2D-3EB5-4C74-A8F1-4DA8A79A9565}">
      <dgm:prSet/>
      <dgm:spPr/>
      <dgm:t>
        <a:bodyPr/>
        <a:lstStyle/>
        <a:p>
          <a:endParaRPr lang="en-US"/>
        </a:p>
      </dgm:t>
    </dgm:pt>
    <dgm:pt modelId="{2B7746E9-ADEB-4072-81C5-109388930CAD}">
      <dgm:prSet/>
      <dgm:spPr/>
      <dgm:t>
        <a:bodyPr/>
        <a:lstStyle/>
        <a:p>
          <a:r>
            <a:rPr lang="en-US" b="1"/>
            <a:t>High level disinfection</a:t>
          </a:r>
          <a:r>
            <a:rPr lang="en-US"/>
            <a:t> is a specialized skill performed in certain areas of the facility </a:t>
          </a:r>
        </a:p>
      </dgm:t>
    </dgm:pt>
    <dgm:pt modelId="{D53291BE-5112-4E03-82AD-D98EEB6FB015}" type="parTrans" cxnId="{57BE1FEE-756B-4D43-98AF-34B7013D9529}">
      <dgm:prSet/>
      <dgm:spPr/>
      <dgm:t>
        <a:bodyPr/>
        <a:lstStyle/>
        <a:p>
          <a:endParaRPr lang="en-US"/>
        </a:p>
      </dgm:t>
    </dgm:pt>
    <dgm:pt modelId="{061AAFBD-FC88-4F87-BFE8-0C5EF374B7B7}" type="sibTrans" cxnId="{57BE1FEE-756B-4D43-98AF-34B7013D9529}">
      <dgm:prSet phldrT="3" phldr="0"/>
      <dgm:spPr/>
      <dgm:t>
        <a:bodyPr/>
        <a:lstStyle/>
        <a:p>
          <a:r>
            <a:rPr lang="en-US"/>
            <a:t>3</a:t>
          </a:r>
        </a:p>
      </dgm:t>
    </dgm:pt>
    <dgm:pt modelId="{CCE74B04-971E-4E63-91FA-B9FDC555A8A9}" type="pres">
      <dgm:prSet presAssocID="{DA0FA49C-E50B-464B-B46C-9D67E980B31F}" presName="Name0" presStyleCnt="0">
        <dgm:presLayoutVars>
          <dgm:animLvl val="lvl"/>
          <dgm:resizeHandles val="exact"/>
        </dgm:presLayoutVars>
      </dgm:prSet>
      <dgm:spPr/>
    </dgm:pt>
    <dgm:pt modelId="{48CED34D-B463-4AC8-9937-C9D273F80352}" type="pres">
      <dgm:prSet presAssocID="{5D41D1F0-8157-4F81-8834-BADDB10575A8}" presName="compositeNode" presStyleCnt="0">
        <dgm:presLayoutVars>
          <dgm:bulletEnabled val="1"/>
        </dgm:presLayoutVars>
      </dgm:prSet>
      <dgm:spPr/>
    </dgm:pt>
    <dgm:pt modelId="{B91DCE09-6C9F-4BE4-B203-F558A8AA936A}" type="pres">
      <dgm:prSet presAssocID="{5D41D1F0-8157-4F81-8834-BADDB10575A8}" presName="bgRect" presStyleLbl="bgAccFollowNode1" presStyleIdx="0" presStyleCnt="3"/>
      <dgm:spPr/>
    </dgm:pt>
    <dgm:pt modelId="{BA1847C0-38D7-4F78-9159-455007D17007}" type="pres">
      <dgm:prSet presAssocID="{F19FA298-0827-4888-B39F-1EB155D99D0E}" presName="sibTransNodeCircle" presStyleLbl="alignNode1" presStyleIdx="0" presStyleCnt="6">
        <dgm:presLayoutVars>
          <dgm:chMax val="0"/>
          <dgm:bulletEnabled/>
        </dgm:presLayoutVars>
      </dgm:prSet>
      <dgm:spPr/>
    </dgm:pt>
    <dgm:pt modelId="{6E0C9748-8B47-4D9B-9E7B-20304E0FEF21}" type="pres">
      <dgm:prSet presAssocID="{5D41D1F0-8157-4F81-8834-BADDB10575A8}" presName="bottomLine" presStyleLbl="alignNode1" presStyleIdx="1" presStyleCnt="6">
        <dgm:presLayoutVars/>
      </dgm:prSet>
      <dgm:spPr/>
    </dgm:pt>
    <dgm:pt modelId="{40203961-F54D-425D-965C-114BE4562D46}" type="pres">
      <dgm:prSet presAssocID="{5D41D1F0-8157-4F81-8834-BADDB10575A8}" presName="nodeText" presStyleLbl="bgAccFollowNode1" presStyleIdx="0" presStyleCnt="3">
        <dgm:presLayoutVars>
          <dgm:bulletEnabled val="1"/>
        </dgm:presLayoutVars>
      </dgm:prSet>
      <dgm:spPr/>
    </dgm:pt>
    <dgm:pt modelId="{8E8A6B75-CF85-4116-9462-83C0CDC93EE4}" type="pres">
      <dgm:prSet presAssocID="{F19FA298-0827-4888-B39F-1EB155D99D0E}" presName="sibTrans" presStyleCnt="0"/>
      <dgm:spPr/>
    </dgm:pt>
    <dgm:pt modelId="{6AACD439-97AE-4485-A73A-6E055E0F07E6}" type="pres">
      <dgm:prSet presAssocID="{2F2C4BD8-0CAE-49C6-8D33-21D7F1F21426}" presName="compositeNode" presStyleCnt="0">
        <dgm:presLayoutVars>
          <dgm:bulletEnabled val="1"/>
        </dgm:presLayoutVars>
      </dgm:prSet>
      <dgm:spPr/>
    </dgm:pt>
    <dgm:pt modelId="{917F2F39-2FB0-467A-88ED-457DDF03BA61}" type="pres">
      <dgm:prSet presAssocID="{2F2C4BD8-0CAE-49C6-8D33-21D7F1F21426}" presName="bgRect" presStyleLbl="bgAccFollowNode1" presStyleIdx="1" presStyleCnt="3"/>
      <dgm:spPr/>
    </dgm:pt>
    <dgm:pt modelId="{D1D68531-F7F2-4B94-B627-D5A0DDAA7F30}" type="pres">
      <dgm:prSet presAssocID="{ED6328D6-8BB9-4E3B-B847-E312CD78E4E3}" presName="sibTransNodeCircle" presStyleLbl="alignNode1" presStyleIdx="2" presStyleCnt="6">
        <dgm:presLayoutVars>
          <dgm:chMax val="0"/>
          <dgm:bulletEnabled/>
        </dgm:presLayoutVars>
      </dgm:prSet>
      <dgm:spPr/>
    </dgm:pt>
    <dgm:pt modelId="{4AD88B9D-38D1-4EDD-83E0-F39B60975F76}" type="pres">
      <dgm:prSet presAssocID="{2F2C4BD8-0CAE-49C6-8D33-21D7F1F21426}" presName="bottomLine" presStyleLbl="alignNode1" presStyleIdx="3" presStyleCnt="6">
        <dgm:presLayoutVars/>
      </dgm:prSet>
      <dgm:spPr/>
    </dgm:pt>
    <dgm:pt modelId="{1D4751FD-06BE-4896-B376-1A6323953AE4}" type="pres">
      <dgm:prSet presAssocID="{2F2C4BD8-0CAE-49C6-8D33-21D7F1F21426}" presName="nodeText" presStyleLbl="bgAccFollowNode1" presStyleIdx="1" presStyleCnt="3">
        <dgm:presLayoutVars>
          <dgm:bulletEnabled val="1"/>
        </dgm:presLayoutVars>
      </dgm:prSet>
      <dgm:spPr/>
    </dgm:pt>
    <dgm:pt modelId="{9A08B57F-34E1-4E49-86D2-771499771868}" type="pres">
      <dgm:prSet presAssocID="{ED6328D6-8BB9-4E3B-B847-E312CD78E4E3}" presName="sibTrans" presStyleCnt="0"/>
      <dgm:spPr/>
    </dgm:pt>
    <dgm:pt modelId="{059EA0BB-ADBF-48E4-976D-8480D2957245}" type="pres">
      <dgm:prSet presAssocID="{2B7746E9-ADEB-4072-81C5-109388930CAD}" presName="compositeNode" presStyleCnt="0">
        <dgm:presLayoutVars>
          <dgm:bulletEnabled val="1"/>
        </dgm:presLayoutVars>
      </dgm:prSet>
      <dgm:spPr/>
    </dgm:pt>
    <dgm:pt modelId="{53DB185C-805E-44ED-91CA-805389132805}" type="pres">
      <dgm:prSet presAssocID="{2B7746E9-ADEB-4072-81C5-109388930CAD}" presName="bgRect" presStyleLbl="bgAccFollowNode1" presStyleIdx="2" presStyleCnt="3"/>
      <dgm:spPr/>
    </dgm:pt>
    <dgm:pt modelId="{0653BEA3-C82F-45F8-97DC-CBF6EC42D5DF}" type="pres">
      <dgm:prSet presAssocID="{061AAFBD-FC88-4F87-BFE8-0C5EF374B7B7}" presName="sibTransNodeCircle" presStyleLbl="alignNode1" presStyleIdx="4" presStyleCnt="6">
        <dgm:presLayoutVars>
          <dgm:chMax val="0"/>
          <dgm:bulletEnabled/>
        </dgm:presLayoutVars>
      </dgm:prSet>
      <dgm:spPr/>
    </dgm:pt>
    <dgm:pt modelId="{48068C2B-6FE5-452D-9FEA-81BB58DD8D0B}" type="pres">
      <dgm:prSet presAssocID="{2B7746E9-ADEB-4072-81C5-109388930CAD}" presName="bottomLine" presStyleLbl="alignNode1" presStyleIdx="5" presStyleCnt="6">
        <dgm:presLayoutVars/>
      </dgm:prSet>
      <dgm:spPr/>
    </dgm:pt>
    <dgm:pt modelId="{7C94954F-1B31-42D5-94B7-58FC8B73ED1E}" type="pres">
      <dgm:prSet presAssocID="{2B7746E9-ADEB-4072-81C5-109388930CAD}" presName="nodeText" presStyleLbl="bgAccFollowNode1" presStyleIdx="2" presStyleCnt="3">
        <dgm:presLayoutVars>
          <dgm:bulletEnabled val="1"/>
        </dgm:presLayoutVars>
      </dgm:prSet>
      <dgm:spPr/>
    </dgm:pt>
  </dgm:ptLst>
  <dgm:cxnLst>
    <dgm:cxn modelId="{2645BB26-9532-4D16-99E0-D71151992B04}" type="presOf" srcId="{2F2C4BD8-0CAE-49C6-8D33-21D7F1F21426}" destId="{1D4751FD-06BE-4896-B376-1A6323953AE4}" srcOrd="1" destOrd="0" presId="urn:microsoft.com/office/officeart/2016/7/layout/BasicLinearProcessNumbered"/>
    <dgm:cxn modelId="{613B862A-4F5B-4CB6-A754-6FC9280D6755}" type="presOf" srcId="{5D41D1F0-8157-4F81-8834-BADDB10575A8}" destId="{40203961-F54D-425D-965C-114BE4562D46}" srcOrd="1" destOrd="0" presId="urn:microsoft.com/office/officeart/2016/7/layout/BasicLinearProcessNumbered"/>
    <dgm:cxn modelId="{D095BB2D-3EB5-4C74-A8F1-4DA8A79A9565}" srcId="{2F2C4BD8-0CAE-49C6-8D33-21D7F1F21426}" destId="{1099C2CF-AC83-4927-8EEC-AA5BE674B0E4}" srcOrd="0" destOrd="0" parTransId="{E5006735-3245-46D7-A446-DBC53EE528DD}" sibTransId="{B43D238F-DF5B-49F8-A6FF-A0A4381E05BD}"/>
    <dgm:cxn modelId="{BCAF973A-CC78-47DC-87E3-56239C0A9854}" type="presOf" srcId="{DA0FA49C-E50B-464B-B46C-9D67E980B31F}" destId="{CCE74B04-971E-4E63-91FA-B9FDC555A8A9}" srcOrd="0" destOrd="0" presId="urn:microsoft.com/office/officeart/2016/7/layout/BasicLinearProcessNumbered"/>
    <dgm:cxn modelId="{9536D63A-C34B-4E06-8749-451A1CC9B87C}" type="presOf" srcId="{061AAFBD-FC88-4F87-BFE8-0C5EF374B7B7}" destId="{0653BEA3-C82F-45F8-97DC-CBF6EC42D5DF}" srcOrd="0" destOrd="0" presId="urn:microsoft.com/office/officeart/2016/7/layout/BasicLinearProcessNumbered"/>
    <dgm:cxn modelId="{30E64640-95C8-4A9E-9BAD-5A6827E6546D}" srcId="{DA0FA49C-E50B-464B-B46C-9D67E980B31F}" destId="{2F2C4BD8-0CAE-49C6-8D33-21D7F1F21426}" srcOrd="1" destOrd="0" parTransId="{DAC90E9F-55AF-4981-8057-073DC5535F81}" sibTransId="{ED6328D6-8BB9-4E3B-B847-E312CD78E4E3}"/>
    <dgm:cxn modelId="{68C8CB50-8445-4D45-BD98-CEBEFDE7D221}" type="presOf" srcId="{2F2C4BD8-0CAE-49C6-8D33-21D7F1F21426}" destId="{917F2F39-2FB0-467A-88ED-457DDF03BA61}" srcOrd="0" destOrd="0" presId="urn:microsoft.com/office/officeart/2016/7/layout/BasicLinearProcessNumbered"/>
    <dgm:cxn modelId="{FE54A574-236D-42E3-A576-3C04DA162B9D}" type="presOf" srcId="{F19FA298-0827-4888-B39F-1EB155D99D0E}" destId="{BA1847C0-38D7-4F78-9159-455007D17007}" srcOrd="0" destOrd="0" presId="urn:microsoft.com/office/officeart/2016/7/layout/BasicLinearProcessNumbered"/>
    <dgm:cxn modelId="{CC03F055-B309-44EF-A955-CBA953764081}" type="presOf" srcId="{1099C2CF-AC83-4927-8EEC-AA5BE674B0E4}" destId="{1D4751FD-06BE-4896-B376-1A6323953AE4}" srcOrd="0" destOrd="1" presId="urn:microsoft.com/office/officeart/2016/7/layout/BasicLinearProcessNumbered"/>
    <dgm:cxn modelId="{B08EF599-2263-41BB-85BA-CD9D634184D3}" type="presOf" srcId="{5D41D1F0-8157-4F81-8834-BADDB10575A8}" destId="{B91DCE09-6C9F-4BE4-B203-F558A8AA936A}" srcOrd="0" destOrd="0" presId="urn:microsoft.com/office/officeart/2016/7/layout/BasicLinearProcessNumbered"/>
    <dgm:cxn modelId="{EB8C29AD-988A-4D4A-AC69-5C4F1A99BC46}" type="presOf" srcId="{2B7746E9-ADEB-4072-81C5-109388930CAD}" destId="{53DB185C-805E-44ED-91CA-805389132805}" srcOrd="0" destOrd="0" presId="urn:microsoft.com/office/officeart/2016/7/layout/BasicLinearProcessNumbered"/>
    <dgm:cxn modelId="{892E14BB-8A5B-4017-85A1-443535B1354A}" type="presOf" srcId="{ED6328D6-8BB9-4E3B-B847-E312CD78E4E3}" destId="{D1D68531-F7F2-4B94-B627-D5A0DDAA7F30}" srcOrd="0" destOrd="0" presId="urn:microsoft.com/office/officeart/2016/7/layout/BasicLinearProcessNumbered"/>
    <dgm:cxn modelId="{1F43B8DC-8F21-45EE-80F8-7274AC8D4ADE}" srcId="{DA0FA49C-E50B-464B-B46C-9D67E980B31F}" destId="{5D41D1F0-8157-4F81-8834-BADDB10575A8}" srcOrd="0" destOrd="0" parTransId="{F3203029-6057-4CB1-A5F2-2AEBACDA47A5}" sibTransId="{F19FA298-0827-4888-B39F-1EB155D99D0E}"/>
    <dgm:cxn modelId="{5F696DE5-BF5D-44F1-999C-EE8D216FBD03}" type="presOf" srcId="{2B7746E9-ADEB-4072-81C5-109388930CAD}" destId="{7C94954F-1B31-42D5-94B7-58FC8B73ED1E}" srcOrd="1" destOrd="0" presId="urn:microsoft.com/office/officeart/2016/7/layout/BasicLinearProcessNumbered"/>
    <dgm:cxn modelId="{57BE1FEE-756B-4D43-98AF-34B7013D9529}" srcId="{DA0FA49C-E50B-464B-B46C-9D67E980B31F}" destId="{2B7746E9-ADEB-4072-81C5-109388930CAD}" srcOrd="2" destOrd="0" parTransId="{D53291BE-5112-4E03-82AD-D98EEB6FB015}" sibTransId="{061AAFBD-FC88-4F87-BFE8-0C5EF374B7B7}"/>
    <dgm:cxn modelId="{E928B1C8-BFC3-4BFF-9E88-7E01A6C97972}" type="presParOf" srcId="{CCE74B04-971E-4E63-91FA-B9FDC555A8A9}" destId="{48CED34D-B463-4AC8-9937-C9D273F80352}" srcOrd="0" destOrd="0" presId="urn:microsoft.com/office/officeart/2016/7/layout/BasicLinearProcessNumbered"/>
    <dgm:cxn modelId="{973B1747-F0FC-4822-8818-F990E61A6A94}" type="presParOf" srcId="{48CED34D-B463-4AC8-9937-C9D273F80352}" destId="{B91DCE09-6C9F-4BE4-B203-F558A8AA936A}" srcOrd="0" destOrd="0" presId="urn:microsoft.com/office/officeart/2016/7/layout/BasicLinearProcessNumbered"/>
    <dgm:cxn modelId="{EA0E3596-0F3B-4DA2-9491-2E71B0D63C38}" type="presParOf" srcId="{48CED34D-B463-4AC8-9937-C9D273F80352}" destId="{BA1847C0-38D7-4F78-9159-455007D17007}" srcOrd="1" destOrd="0" presId="urn:microsoft.com/office/officeart/2016/7/layout/BasicLinearProcessNumbered"/>
    <dgm:cxn modelId="{8921927F-8B22-4738-A7F7-84B08A1CBC91}" type="presParOf" srcId="{48CED34D-B463-4AC8-9937-C9D273F80352}" destId="{6E0C9748-8B47-4D9B-9E7B-20304E0FEF21}" srcOrd="2" destOrd="0" presId="urn:microsoft.com/office/officeart/2016/7/layout/BasicLinearProcessNumbered"/>
    <dgm:cxn modelId="{3DFF2F95-F968-4C17-8441-F2DCA1356FC9}" type="presParOf" srcId="{48CED34D-B463-4AC8-9937-C9D273F80352}" destId="{40203961-F54D-425D-965C-114BE4562D46}" srcOrd="3" destOrd="0" presId="urn:microsoft.com/office/officeart/2016/7/layout/BasicLinearProcessNumbered"/>
    <dgm:cxn modelId="{0E9061A5-E9A6-462E-B97E-ACD49838D647}" type="presParOf" srcId="{CCE74B04-971E-4E63-91FA-B9FDC555A8A9}" destId="{8E8A6B75-CF85-4116-9462-83C0CDC93EE4}" srcOrd="1" destOrd="0" presId="urn:microsoft.com/office/officeart/2016/7/layout/BasicLinearProcessNumbered"/>
    <dgm:cxn modelId="{5E6BB9CF-2CBD-4D9E-A135-AFF71CE669ED}" type="presParOf" srcId="{CCE74B04-971E-4E63-91FA-B9FDC555A8A9}" destId="{6AACD439-97AE-4485-A73A-6E055E0F07E6}" srcOrd="2" destOrd="0" presId="urn:microsoft.com/office/officeart/2016/7/layout/BasicLinearProcessNumbered"/>
    <dgm:cxn modelId="{AED52B3C-162A-4FA6-8FB4-3A183E22B765}" type="presParOf" srcId="{6AACD439-97AE-4485-A73A-6E055E0F07E6}" destId="{917F2F39-2FB0-467A-88ED-457DDF03BA61}" srcOrd="0" destOrd="0" presId="urn:microsoft.com/office/officeart/2016/7/layout/BasicLinearProcessNumbered"/>
    <dgm:cxn modelId="{CFC162B1-FBA2-48EA-B5CB-B70C0BD40D4D}" type="presParOf" srcId="{6AACD439-97AE-4485-A73A-6E055E0F07E6}" destId="{D1D68531-F7F2-4B94-B627-D5A0DDAA7F30}" srcOrd="1" destOrd="0" presId="urn:microsoft.com/office/officeart/2016/7/layout/BasicLinearProcessNumbered"/>
    <dgm:cxn modelId="{ACE1528F-FD60-4019-BF5A-6BB4853E2328}" type="presParOf" srcId="{6AACD439-97AE-4485-A73A-6E055E0F07E6}" destId="{4AD88B9D-38D1-4EDD-83E0-F39B60975F76}" srcOrd="2" destOrd="0" presId="urn:microsoft.com/office/officeart/2016/7/layout/BasicLinearProcessNumbered"/>
    <dgm:cxn modelId="{908751C2-4430-45C7-B469-57D0E64FF338}" type="presParOf" srcId="{6AACD439-97AE-4485-A73A-6E055E0F07E6}" destId="{1D4751FD-06BE-4896-B376-1A6323953AE4}" srcOrd="3" destOrd="0" presId="urn:microsoft.com/office/officeart/2016/7/layout/BasicLinearProcessNumbered"/>
    <dgm:cxn modelId="{5EE32295-CFE2-446C-8C44-F1DF42D1F210}" type="presParOf" srcId="{CCE74B04-971E-4E63-91FA-B9FDC555A8A9}" destId="{9A08B57F-34E1-4E49-86D2-771499771868}" srcOrd="3" destOrd="0" presId="urn:microsoft.com/office/officeart/2016/7/layout/BasicLinearProcessNumbered"/>
    <dgm:cxn modelId="{2335B3E5-E403-4EE9-9D5F-7C71CF81A42D}" type="presParOf" srcId="{CCE74B04-971E-4E63-91FA-B9FDC555A8A9}" destId="{059EA0BB-ADBF-48E4-976D-8480D2957245}" srcOrd="4" destOrd="0" presId="urn:microsoft.com/office/officeart/2016/7/layout/BasicLinearProcessNumbered"/>
    <dgm:cxn modelId="{536FAFDC-F33E-4EF0-B77D-EF1E8A1BB5D2}" type="presParOf" srcId="{059EA0BB-ADBF-48E4-976D-8480D2957245}" destId="{53DB185C-805E-44ED-91CA-805389132805}" srcOrd="0" destOrd="0" presId="urn:microsoft.com/office/officeart/2016/7/layout/BasicLinearProcessNumbered"/>
    <dgm:cxn modelId="{76FEEE04-F664-4F32-AAF3-F84FC089F7E2}" type="presParOf" srcId="{059EA0BB-ADBF-48E4-976D-8480D2957245}" destId="{0653BEA3-C82F-45F8-97DC-CBF6EC42D5DF}" srcOrd="1" destOrd="0" presId="urn:microsoft.com/office/officeart/2016/7/layout/BasicLinearProcessNumbered"/>
    <dgm:cxn modelId="{AB6FB7A5-65E3-4B00-A335-AAF7B4902AC9}" type="presParOf" srcId="{059EA0BB-ADBF-48E4-976D-8480D2957245}" destId="{48068C2B-6FE5-452D-9FEA-81BB58DD8D0B}" srcOrd="2" destOrd="0" presId="urn:microsoft.com/office/officeart/2016/7/layout/BasicLinearProcessNumbered"/>
    <dgm:cxn modelId="{D15C2B63-E952-4BA3-9CAA-C90F8430334F}" type="presParOf" srcId="{059EA0BB-ADBF-48E4-976D-8480D2957245}" destId="{7C94954F-1B31-42D5-94B7-58FC8B73ED1E}" srcOrd="3" destOrd="0" presId="urn:microsoft.com/office/officeart/2016/7/layout/BasicLinearProcessNumbered"/>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1DCE09-6C9F-4BE4-B203-F558A8AA936A}">
      <dsp:nvSpPr>
        <dsp:cNvPr id="0" name=""/>
        <dsp:cNvSpPr/>
      </dsp:nvSpPr>
      <dsp:spPr>
        <a:xfrm>
          <a:off x="0" y="0"/>
          <a:ext cx="3286125" cy="4351338"/>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199" tIns="330200" rIns="256199" bIns="330200" numCol="1" spcCol="1270" anchor="t" anchorCtr="0">
          <a:noAutofit/>
        </a:bodyPr>
        <a:lstStyle/>
        <a:p>
          <a:pPr marL="0" lvl="0" indent="0" algn="l" defTabSz="844550">
            <a:lnSpc>
              <a:spcPct val="90000"/>
            </a:lnSpc>
            <a:spcBef>
              <a:spcPct val="0"/>
            </a:spcBef>
            <a:spcAft>
              <a:spcPct val="35000"/>
            </a:spcAft>
            <a:buNone/>
          </a:pPr>
          <a:r>
            <a:rPr lang="en-US" sz="1900" b="1" kern="1200"/>
            <a:t>Low level disinfection</a:t>
          </a:r>
          <a:r>
            <a:rPr lang="en-US" sz="1900" kern="1200"/>
            <a:t> kills most vegetative bacteria, some viruses, and some fungi, but cannot be relied upon to kill mycobacteria or bacterial spores. </a:t>
          </a:r>
        </a:p>
      </dsp:txBody>
      <dsp:txXfrm>
        <a:off x="0" y="1653508"/>
        <a:ext cx="3286125" cy="2610802"/>
      </dsp:txXfrm>
    </dsp:sp>
    <dsp:sp modelId="{BA1847C0-38D7-4F78-9159-455007D17007}">
      <dsp:nvSpPr>
        <dsp:cNvPr id="0" name=""/>
        <dsp:cNvSpPr/>
      </dsp:nvSpPr>
      <dsp:spPr>
        <a:xfrm>
          <a:off x="990361" y="435133"/>
          <a:ext cx="1305401" cy="1305401"/>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181533" y="626305"/>
        <a:ext cx="923057" cy="923057"/>
      </dsp:txXfrm>
    </dsp:sp>
    <dsp:sp modelId="{6E0C9748-8B47-4D9B-9E7B-20304E0FEF21}">
      <dsp:nvSpPr>
        <dsp:cNvPr id="0" name=""/>
        <dsp:cNvSpPr/>
      </dsp:nvSpPr>
      <dsp:spPr>
        <a:xfrm>
          <a:off x="0" y="4351266"/>
          <a:ext cx="3286125" cy="72"/>
        </a:xfrm>
        <a:prstGeom prst="rect">
          <a:avLst/>
        </a:prstGeom>
        <a:solidFill>
          <a:schemeClr val="accent5">
            <a:hueOff val="-2430430"/>
            <a:satOff val="-165"/>
            <a:lumOff val="392"/>
            <a:alphaOff val="0"/>
          </a:schemeClr>
        </a:solidFill>
        <a:ln w="19050" cap="flat" cmpd="sng" algn="ctr">
          <a:solidFill>
            <a:schemeClr val="accent5">
              <a:hueOff val="-2430430"/>
              <a:satOff val="-165"/>
              <a:lumOff val="39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7F2F39-2FB0-467A-88ED-457DDF03BA61}">
      <dsp:nvSpPr>
        <dsp:cNvPr id="0" name=""/>
        <dsp:cNvSpPr/>
      </dsp:nvSpPr>
      <dsp:spPr>
        <a:xfrm>
          <a:off x="3614737" y="0"/>
          <a:ext cx="3286125" cy="4351338"/>
        </a:xfrm>
        <a:prstGeom prst="rect">
          <a:avLst/>
        </a:prstGeom>
        <a:solidFill>
          <a:schemeClr val="accent5">
            <a:tint val="40000"/>
            <a:alpha val="90000"/>
            <a:hueOff val="-5972333"/>
            <a:satOff val="1333"/>
            <a:lumOff val="200"/>
            <a:alphaOff val="0"/>
          </a:schemeClr>
        </a:solidFill>
        <a:ln w="19050" cap="flat" cmpd="sng" algn="ctr">
          <a:solidFill>
            <a:schemeClr val="accent5">
              <a:tint val="40000"/>
              <a:alpha val="90000"/>
              <a:hueOff val="-5972333"/>
              <a:satOff val="1333"/>
              <a:lumOff val="20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199" tIns="330200" rIns="256199" bIns="330200" numCol="1" spcCol="1270" anchor="t" anchorCtr="0">
          <a:noAutofit/>
        </a:bodyPr>
        <a:lstStyle/>
        <a:p>
          <a:pPr marL="0" lvl="0" indent="0" algn="l" defTabSz="844550">
            <a:lnSpc>
              <a:spcPct val="90000"/>
            </a:lnSpc>
            <a:spcBef>
              <a:spcPct val="0"/>
            </a:spcBef>
            <a:spcAft>
              <a:spcPct val="35000"/>
            </a:spcAft>
            <a:buNone/>
          </a:pPr>
          <a:r>
            <a:rPr lang="en-US" sz="1900" b="1" kern="1200"/>
            <a:t>Intermediate level disinfection </a:t>
          </a:r>
          <a:r>
            <a:rPr lang="en-US" sz="1900" kern="1200"/>
            <a:t>kills vegetative bacteria, most viruses and most fungi, but does not reliably kill all bacterial spores. </a:t>
          </a:r>
        </a:p>
        <a:p>
          <a:pPr marL="114300" lvl="1" indent="-114300" algn="l" defTabSz="666750">
            <a:lnSpc>
              <a:spcPct val="90000"/>
            </a:lnSpc>
            <a:spcBef>
              <a:spcPct val="0"/>
            </a:spcBef>
            <a:spcAft>
              <a:spcPct val="15000"/>
            </a:spcAft>
            <a:buChar char="•"/>
          </a:pPr>
          <a:r>
            <a:rPr lang="en-US" sz="1500" kern="1200"/>
            <a:t>They do kill </a:t>
          </a:r>
          <a:r>
            <a:rPr lang="en-US" sz="1500" i="1" kern="1200"/>
            <a:t>C. diff</a:t>
          </a:r>
          <a:r>
            <a:rPr lang="en-US" sz="1500" kern="1200"/>
            <a:t> spores</a:t>
          </a:r>
        </a:p>
      </dsp:txBody>
      <dsp:txXfrm>
        <a:off x="3614737" y="1653508"/>
        <a:ext cx="3286125" cy="2610802"/>
      </dsp:txXfrm>
    </dsp:sp>
    <dsp:sp modelId="{D1D68531-F7F2-4B94-B627-D5A0DDAA7F30}">
      <dsp:nvSpPr>
        <dsp:cNvPr id="0" name=""/>
        <dsp:cNvSpPr/>
      </dsp:nvSpPr>
      <dsp:spPr>
        <a:xfrm>
          <a:off x="4605099" y="435133"/>
          <a:ext cx="1305401" cy="1305401"/>
        </a:xfrm>
        <a:prstGeom prst="ellipse">
          <a:avLst/>
        </a:prstGeom>
        <a:solidFill>
          <a:schemeClr val="accent5">
            <a:hueOff val="-4860860"/>
            <a:satOff val="-330"/>
            <a:lumOff val="784"/>
            <a:alphaOff val="0"/>
          </a:schemeClr>
        </a:solidFill>
        <a:ln w="19050" cap="flat" cmpd="sng" algn="ctr">
          <a:solidFill>
            <a:schemeClr val="accent5">
              <a:hueOff val="-4860860"/>
              <a:satOff val="-330"/>
              <a:lumOff val="78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4796271" y="626305"/>
        <a:ext cx="923057" cy="923057"/>
      </dsp:txXfrm>
    </dsp:sp>
    <dsp:sp modelId="{4AD88B9D-38D1-4EDD-83E0-F39B60975F76}">
      <dsp:nvSpPr>
        <dsp:cNvPr id="0" name=""/>
        <dsp:cNvSpPr/>
      </dsp:nvSpPr>
      <dsp:spPr>
        <a:xfrm>
          <a:off x="3614737" y="4351266"/>
          <a:ext cx="3286125" cy="72"/>
        </a:xfrm>
        <a:prstGeom prst="rect">
          <a:avLst/>
        </a:prstGeom>
        <a:solidFill>
          <a:schemeClr val="accent5">
            <a:hueOff val="-7291290"/>
            <a:satOff val="-496"/>
            <a:lumOff val="1177"/>
            <a:alphaOff val="0"/>
          </a:schemeClr>
        </a:solidFill>
        <a:ln w="19050" cap="flat" cmpd="sng" algn="ctr">
          <a:solidFill>
            <a:schemeClr val="accent5">
              <a:hueOff val="-7291290"/>
              <a:satOff val="-496"/>
              <a:lumOff val="1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DB185C-805E-44ED-91CA-805389132805}">
      <dsp:nvSpPr>
        <dsp:cNvPr id="0" name=""/>
        <dsp:cNvSpPr/>
      </dsp:nvSpPr>
      <dsp:spPr>
        <a:xfrm>
          <a:off x="7229475" y="0"/>
          <a:ext cx="3286125" cy="4351338"/>
        </a:xfrm>
        <a:prstGeom prst="rect">
          <a:avLst/>
        </a:prstGeom>
        <a:solidFill>
          <a:schemeClr val="accent5">
            <a:tint val="40000"/>
            <a:alpha val="90000"/>
            <a:hueOff val="-11944666"/>
            <a:satOff val="2667"/>
            <a:lumOff val="401"/>
            <a:alphaOff val="0"/>
          </a:schemeClr>
        </a:solidFill>
        <a:ln w="19050" cap="flat" cmpd="sng" algn="ctr">
          <a:solidFill>
            <a:schemeClr val="accent5">
              <a:tint val="40000"/>
              <a:alpha val="90000"/>
              <a:hueOff val="-11944666"/>
              <a:satOff val="2667"/>
              <a:lumOff val="40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199" tIns="330200" rIns="256199" bIns="330200" numCol="1" spcCol="1270" anchor="t" anchorCtr="0">
          <a:noAutofit/>
        </a:bodyPr>
        <a:lstStyle/>
        <a:p>
          <a:pPr marL="0" lvl="0" indent="0" algn="l" defTabSz="844550">
            <a:lnSpc>
              <a:spcPct val="90000"/>
            </a:lnSpc>
            <a:spcBef>
              <a:spcPct val="0"/>
            </a:spcBef>
            <a:spcAft>
              <a:spcPct val="35000"/>
            </a:spcAft>
            <a:buNone/>
          </a:pPr>
          <a:r>
            <a:rPr lang="en-US" sz="1900" b="1" kern="1200"/>
            <a:t>High level disinfection</a:t>
          </a:r>
          <a:r>
            <a:rPr lang="en-US" sz="1900" kern="1200"/>
            <a:t> is a specialized skill performed in certain areas of the facility </a:t>
          </a:r>
        </a:p>
      </dsp:txBody>
      <dsp:txXfrm>
        <a:off x="7229475" y="1653508"/>
        <a:ext cx="3286125" cy="2610802"/>
      </dsp:txXfrm>
    </dsp:sp>
    <dsp:sp modelId="{0653BEA3-C82F-45F8-97DC-CBF6EC42D5DF}">
      <dsp:nvSpPr>
        <dsp:cNvPr id="0" name=""/>
        <dsp:cNvSpPr/>
      </dsp:nvSpPr>
      <dsp:spPr>
        <a:xfrm>
          <a:off x="8219836" y="435133"/>
          <a:ext cx="1305401" cy="1305401"/>
        </a:xfrm>
        <a:prstGeom prst="ellipse">
          <a:avLst/>
        </a:prstGeom>
        <a:solidFill>
          <a:schemeClr val="accent5">
            <a:hueOff val="-9721720"/>
            <a:satOff val="-661"/>
            <a:lumOff val="1569"/>
            <a:alphaOff val="0"/>
          </a:schemeClr>
        </a:solidFill>
        <a:ln w="19050" cap="flat" cmpd="sng" algn="ctr">
          <a:solidFill>
            <a:schemeClr val="accent5">
              <a:hueOff val="-9721720"/>
              <a:satOff val="-661"/>
              <a:lumOff val="156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411008" y="626305"/>
        <a:ext cx="923057" cy="923057"/>
      </dsp:txXfrm>
    </dsp:sp>
    <dsp:sp modelId="{48068C2B-6FE5-452D-9FEA-81BB58DD8D0B}">
      <dsp:nvSpPr>
        <dsp:cNvPr id="0" name=""/>
        <dsp:cNvSpPr/>
      </dsp:nvSpPr>
      <dsp:spPr>
        <a:xfrm>
          <a:off x="7229475" y="4351266"/>
          <a:ext cx="3286125" cy="72"/>
        </a:xfrm>
        <a:prstGeom prst="rect">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2D7070-CCA9-4A44-B4E7-A33DBEB31F54}" type="datetimeFigureOut">
              <a:t>8/19/2025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2CE867-53EB-4346-BE30-643E1377ED67}" type="slidenum">
              <a:t>‹#›</a:t>
            </a:fld>
            <a:endParaRPr lang="en-US"/>
          </a:p>
        </p:txBody>
      </p:sp>
    </p:spTree>
    <p:extLst>
      <p:ext uri="{BB962C8B-B14F-4D97-AF65-F5344CB8AC3E}">
        <p14:creationId xmlns:p14="http://schemas.microsoft.com/office/powerpoint/2010/main" val="92463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Let’s do a brief review of the important factors related to cleaning and disinfecting the environment and resident care equipment.</a:t>
            </a:r>
          </a:p>
          <a:p>
            <a:pPr marL="171450" indent="-171450">
              <a:buFont typeface="Arial" panose="020B0604020202020204" pitchFamily="34" charset="0"/>
              <a:buChar char="•"/>
            </a:pPr>
            <a:r>
              <a:rPr lang="en-US" dirty="0"/>
              <a:t>It is important to remember that everyone on staff is responsible for maintaining a safe, clean environment for the protection of everyone in the facility.</a:t>
            </a:r>
          </a:p>
          <a:p>
            <a:pPr marL="171450" indent="-171450">
              <a:buFont typeface="Arial" panose="020B0604020202020204" pitchFamily="34" charset="0"/>
              <a:buChar char="•"/>
            </a:pPr>
            <a:r>
              <a:rPr lang="en-US" dirty="0"/>
              <a:t>While our EVS staff is primarily responsible for the cleaning of the environment, nursing is expected to clean surfaces and resident care equipment that become soiled or contaminated using the appropriate products.</a:t>
            </a:r>
          </a:p>
        </p:txBody>
      </p:sp>
      <p:sp>
        <p:nvSpPr>
          <p:cNvPr id="4" name="Slide Number Placeholder 3"/>
          <p:cNvSpPr>
            <a:spLocks noGrp="1"/>
          </p:cNvSpPr>
          <p:nvPr>
            <p:ph type="sldNum" sz="quarter" idx="5"/>
          </p:nvPr>
        </p:nvSpPr>
        <p:spPr/>
        <p:txBody>
          <a:bodyPr/>
          <a:lstStyle/>
          <a:p>
            <a:fld id="{EA97DF6F-BA91-43E3-8D37-513910B49770}" type="slidenum">
              <a:rPr lang="en-US" smtClean="0"/>
              <a:t>1</a:t>
            </a:fld>
            <a:endParaRPr lang="en-US"/>
          </a:p>
        </p:txBody>
      </p:sp>
    </p:spTree>
    <p:extLst>
      <p:ext uri="{BB962C8B-B14F-4D97-AF65-F5344CB8AC3E}">
        <p14:creationId xmlns:p14="http://schemas.microsoft.com/office/powerpoint/2010/main" val="434202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Pathogens contaminate medical equipment and devices, and they can survive for very long periods of time in the absence of effective cleaning and disinfection processes. </a:t>
            </a:r>
          </a:p>
          <a:p>
            <a:pPr marL="171450" indent="-171450">
              <a:buFont typeface="Arial" panose="020B0604020202020204" pitchFamily="34" charset="0"/>
              <a:buChar char="•"/>
            </a:pPr>
            <a:r>
              <a:rPr lang="en-US" dirty="0"/>
              <a:t>Most of us have probably heard that C. diff spores can survive in the environment for months, but it is less commonly known how long many other pathogens can survive in the environment.</a:t>
            </a:r>
          </a:p>
          <a:p>
            <a:pPr marL="171450" indent="-171450">
              <a:buFont typeface="Arial" panose="020B0604020202020204" pitchFamily="34" charset="0"/>
              <a:buChar char="•"/>
            </a:pPr>
            <a:r>
              <a:rPr lang="en-US" dirty="0"/>
              <a:t>As shown in this table, many of these pathogens, including MRSA and gram-negative organisms such as Acinetobacter and Pseudomonas, are capable of surviving for hours to days to weeks, and even for several months. </a:t>
            </a:r>
          </a:p>
          <a:p>
            <a:pPr marL="171450" indent="-171450">
              <a:buFont typeface="Arial" panose="020B0604020202020204" pitchFamily="34" charset="0"/>
              <a:buChar char="•"/>
            </a:pPr>
            <a:r>
              <a:rPr lang="en-US" dirty="0"/>
              <a:t>This ability to persist in the environment can play a critical role in the transmission of pathogens from resident-to-resident.</a:t>
            </a:r>
          </a:p>
        </p:txBody>
      </p:sp>
      <p:sp>
        <p:nvSpPr>
          <p:cNvPr id="4" name="Slide Number Placeholder 3"/>
          <p:cNvSpPr>
            <a:spLocks noGrp="1"/>
          </p:cNvSpPr>
          <p:nvPr>
            <p:ph type="sldNum" sz="quarter" idx="5"/>
          </p:nvPr>
        </p:nvSpPr>
        <p:spPr/>
        <p:txBody>
          <a:bodyPr/>
          <a:lstStyle/>
          <a:p>
            <a:fld id="{EA97DF6F-BA91-43E3-8D37-513910B49770}" type="slidenum">
              <a:rPr lang="en-US" smtClean="0"/>
              <a:t>2</a:t>
            </a:fld>
            <a:endParaRPr lang="en-US"/>
          </a:p>
        </p:txBody>
      </p:sp>
    </p:spTree>
    <p:extLst>
      <p:ext uri="{BB962C8B-B14F-4D97-AF65-F5344CB8AC3E}">
        <p14:creationId xmlns:p14="http://schemas.microsoft.com/office/powerpoint/2010/main" val="712686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It is important to understand that even within the category of disinfection, there are three subcategories, or levels of disinfection, to be familiar with.</a:t>
            </a:r>
          </a:p>
          <a:p>
            <a:pPr marL="171450" indent="-171450">
              <a:buFont typeface="Arial" panose="020B0604020202020204" pitchFamily="34" charset="0"/>
              <a:buChar char="•"/>
            </a:pPr>
            <a:r>
              <a:rPr lang="en-US" dirty="0"/>
              <a:t>Low level disinfection kills most vegetative bacteria, some viruses, and some fungi, but cannot be relied upon to kill mycobacteria or bacterial spores. </a:t>
            </a:r>
          </a:p>
          <a:p>
            <a:pPr marL="171450" indent="-171450">
              <a:buFont typeface="Arial" panose="020B0604020202020204" pitchFamily="34" charset="0"/>
              <a:buChar char="•"/>
            </a:pPr>
            <a:r>
              <a:rPr lang="en-US" dirty="0"/>
              <a:t>Intermediate level disinfection kills vegetative bacteria, most viruses and most fungi, but does not reliably kill bacterial spores. </a:t>
            </a:r>
          </a:p>
          <a:p>
            <a:pPr marL="171450" indent="-171450">
              <a:buFont typeface="Arial" panose="020B0604020202020204" pitchFamily="34" charset="0"/>
              <a:buChar char="•"/>
            </a:pPr>
            <a:r>
              <a:rPr lang="en-US" dirty="0"/>
              <a:t>High level disinfection, often referred to as HLD, is a specialized skill performed in certain areas of the facility </a:t>
            </a:r>
          </a:p>
        </p:txBody>
      </p:sp>
      <p:sp>
        <p:nvSpPr>
          <p:cNvPr id="4" name="Slide Number Placeholder 3"/>
          <p:cNvSpPr>
            <a:spLocks noGrp="1"/>
          </p:cNvSpPr>
          <p:nvPr>
            <p:ph type="sldNum" sz="quarter" idx="5"/>
          </p:nvPr>
        </p:nvSpPr>
        <p:spPr/>
        <p:txBody>
          <a:bodyPr/>
          <a:lstStyle/>
          <a:p>
            <a:fld id="{EA97DF6F-BA91-43E3-8D37-513910B49770}" type="slidenum">
              <a:rPr lang="en-US" smtClean="0"/>
              <a:t>3</a:t>
            </a:fld>
            <a:endParaRPr lang="en-US"/>
          </a:p>
        </p:txBody>
      </p:sp>
    </p:spTree>
    <p:extLst>
      <p:ext uri="{BB962C8B-B14F-4D97-AF65-F5344CB8AC3E}">
        <p14:creationId xmlns:p14="http://schemas.microsoft.com/office/powerpoint/2010/main" val="4186260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Spaulding classification defines the minimum level of disinfection or sterilization required based on how the item is used or the part of the body with which it makes contact. </a:t>
            </a:r>
          </a:p>
          <a:p>
            <a:pPr marL="171450" indent="-171450">
              <a:buFont typeface="Arial" panose="020B0604020202020204" pitchFamily="34" charset="0"/>
              <a:buChar char="•"/>
            </a:pPr>
            <a:r>
              <a:rPr lang="en-US" dirty="0"/>
              <a:t>Non-critical equipment is that which touches only intact skin. Examples of non-critical equipment include blood pressure cuffs, stethoscopes and environmental surfaces in the resident care environment. Non-critical equipment is reprocessed by cleaning and, at a minimum, low level disinfection. </a:t>
            </a:r>
          </a:p>
          <a:p>
            <a:pPr marL="171450" indent="-171450">
              <a:buFont typeface="Arial" panose="020B0604020202020204" pitchFamily="34" charset="0"/>
              <a:buChar char="•"/>
            </a:pPr>
            <a:r>
              <a:rPr lang="en-US" dirty="0"/>
              <a:t>Semi-critical equipment includes any equipment or item that comes into contact with mucous membranes or non-intact skin. Semi-critical equipment includes respiratory therapy equipment, and vaginal specula. These items must be reprocessed by cleaning and high level disinfection. </a:t>
            </a:r>
          </a:p>
          <a:p>
            <a:pPr marL="171450" indent="-171450">
              <a:buFont typeface="Arial" panose="020B0604020202020204" pitchFamily="34" charset="0"/>
              <a:buChar char="•"/>
            </a:pPr>
            <a:r>
              <a:rPr lang="en-US" dirty="0"/>
              <a:t>Lastly, critical equipment is equipment that enters normally sterile tissue or the vascular system and includes implanted devices and materials and surgical instruments. Critical equipment must be cleaned and sterilized prior to use. In our facility we do not perform any sterilization. We purchase sterile supplies.</a:t>
            </a:r>
          </a:p>
          <a:p>
            <a:pPr marL="171450" indent="-171450">
              <a:buFont typeface="Arial" panose="020B0604020202020204" pitchFamily="34" charset="0"/>
              <a:buChar char="•"/>
            </a:pPr>
            <a:r>
              <a:rPr lang="en-US" dirty="0"/>
              <a:t>An important rule is that cleaning of the surface must always be done before disinfection. Organic matter such as blood and body fluids will inactivate disinfectants.</a:t>
            </a:r>
          </a:p>
        </p:txBody>
      </p:sp>
      <p:sp>
        <p:nvSpPr>
          <p:cNvPr id="4" name="Slide Number Placeholder 3"/>
          <p:cNvSpPr>
            <a:spLocks noGrp="1"/>
          </p:cNvSpPr>
          <p:nvPr>
            <p:ph type="sldNum" sz="quarter" idx="5"/>
          </p:nvPr>
        </p:nvSpPr>
        <p:spPr/>
        <p:txBody>
          <a:bodyPr/>
          <a:lstStyle/>
          <a:p>
            <a:fld id="{EA97DF6F-BA91-43E3-8D37-513910B49770}" type="slidenum">
              <a:rPr lang="en-US" smtClean="0"/>
              <a:t>4</a:t>
            </a:fld>
            <a:endParaRPr lang="en-US"/>
          </a:p>
        </p:txBody>
      </p:sp>
    </p:spTree>
    <p:extLst>
      <p:ext uri="{BB962C8B-B14F-4D97-AF65-F5344CB8AC3E}">
        <p14:creationId xmlns:p14="http://schemas.microsoft.com/office/powerpoint/2010/main" val="3059565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When it comes cleaning resident care equipment, Environmental Services and Nursing both have responsibilities.</a:t>
            </a:r>
          </a:p>
          <a:p>
            <a:pPr marL="171450" indent="-171450">
              <a:lnSpc>
                <a:spcPct val="90000"/>
              </a:lnSpc>
              <a:spcBef>
                <a:spcPts val="1000"/>
              </a:spcBef>
              <a:buFont typeface="Arial" panose="020B0604020202020204" pitchFamily="34" charset="0"/>
              <a:buChar char="•"/>
            </a:pPr>
            <a:r>
              <a:rPr lang="en-US" dirty="0">
                <a:solidFill>
                  <a:srgbClr val="1C1D1F"/>
                </a:solidFill>
              </a:rPr>
              <a:t>Clean and reprocess (disinfect) reusable medical equipment (e.g., blood glucose meters and other point-of-care devices, blood pressure cuffs, oximeter probes, transfer </a:t>
            </a:r>
            <a:r>
              <a:rPr lang="en-US" dirty="0" err="1">
                <a:solidFill>
                  <a:srgbClr val="1C1D1F"/>
                </a:solidFill>
              </a:rPr>
              <a:t>leift</a:t>
            </a:r>
            <a:r>
              <a:rPr lang="en-US" dirty="0">
                <a:solidFill>
                  <a:srgbClr val="1C1D1F"/>
                </a:solidFill>
              </a:rPr>
              <a:t>, etc.) to use on another resident or when soiled.</a:t>
            </a:r>
            <a:endParaRPr lang="en-US" dirty="0"/>
          </a:p>
          <a:p>
            <a:pPr marL="171450" indent="-171450">
              <a:buFont typeface="Arial" panose="020B0604020202020204" pitchFamily="34" charset="0"/>
              <a:buChar char="•"/>
            </a:pPr>
            <a:r>
              <a:rPr lang="en-US" dirty="0"/>
              <a:t>The facility has a list of what items nursing is responsible for and which items EVS staff are responsible for.  This avoids confusion and ensures equipment is cleaned and disinfected between resident use.</a:t>
            </a:r>
          </a:p>
          <a:p>
            <a:pPr marL="171450" indent="-171450">
              <a:buFont typeface="Arial" panose="020B0604020202020204" pitchFamily="34" charset="0"/>
              <a:buChar char="•"/>
            </a:pPr>
            <a:r>
              <a:rPr lang="en-US" dirty="0"/>
              <a:t>The list has the following outlined on it— the equipment name, the standard of cleaning (e.g., after use, when visibly soiled), method of cleaning and type of disinfectant, the group responsible for cleaning and any additional comments. </a:t>
            </a:r>
          </a:p>
          <a:p>
            <a:pPr marL="171450" indent="-171450">
              <a:buFont typeface="Arial" panose="020B0604020202020204" pitchFamily="34" charset="0"/>
              <a:buChar char="•"/>
            </a:pPr>
            <a:r>
              <a:rPr lang="en-US" dirty="0"/>
              <a:t>Instructor:  Review the facility’s list to give examples.</a:t>
            </a:r>
          </a:p>
          <a:p>
            <a:pPr marL="171450" indent="-171450">
              <a:buFont typeface="Arial" panose="020B0604020202020204" pitchFamily="34" charset="0"/>
              <a:buChar char="•"/>
            </a:pPr>
            <a:r>
              <a:rPr lang="en-US" dirty="0"/>
              <a:t>Manufacturer’s instructions for cleaning and disinfecting the equipment or device must be followed.</a:t>
            </a:r>
            <a:endParaRPr lang="en-US" dirty="0">
              <a:ea typeface="Calibri"/>
              <a:cs typeface="Calibri"/>
            </a:endParaRPr>
          </a:p>
          <a:p>
            <a:pPr marL="171450" indent="-171450">
              <a:buFont typeface="Arial" panose="020B0604020202020204" pitchFamily="34" charset="0"/>
              <a:buChar char="•"/>
            </a:pPr>
            <a:r>
              <a:rPr lang="en-US" dirty="0">
                <a:solidFill>
                  <a:srgbClr val="1C1D1F"/>
                </a:solidFill>
              </a:rPr>
              <a:t>When information from manufacturers is limited regarding selection and use of agents for specific microorganisms, or equipment, facility policies regarding cleaning and disinfecting should be guided by the best available evidence and careful consideration of the risks and benefits of the available options.</a:t>
            </a:r>
            <a:endParaRPr lang="en-US" dirty="0">
              <a:ea typeface="Calibri"/>
              <a:cs typeface="Calibri"/>
            </a:endParaRPr>
          </a:p>
          <a:p>
            <a:pPr marL="171450" indent="-171450">
              <a:buFont typeface="Arial" panose="020B0604020202020204" pitchFamily="34" charset="0"/>
              <a:buChar char="•"/>
            </a:pPr>
            <a:r>
              <a:rPr lang="en-US">
                <a:solidFill>
                  <a:srgbClr val="1C1D1F"/>
                </a:solidFill>
              </a:rPr>
              <a:t>Maintain separation between clean and soiled equipment to prevent cross contamination.</a:t>
            </a:r>
            <a:endParaRPr lang="en-US" dirty="0">
              <a:solidFill>
                <a:srgbClr val="1C1D1F"/>
              </a:solidFill>
              <a:ea typeface="Calibri"/>
              <a:cs typeface="Calibri"/>
            </a:endParaRPr>
          </a:p>
          <a:p>
            <a:endParaRPr lang="en-US" dirty="0">
              <a:solidFill>
                <a:srgbClr val="1C1D1F"/>
              </a:solidFill>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EA97DF6F-BA91-43E3-8D37-513910B49770}" type="slidenum">
              <a:rPr lang="en-US" smtClean="0"/>
              <a:t>5</a:t>
            </a:fld>
            <a:endParaRPr lang="en-US"/>
          </a:p>
        </p:txBody>
      </p:sp>
    </p:spTree>
    <p:extLst>
      <p:ext uri="{BB962C8B-B14F-4D97-AF65-F5344CB8AC3E}">
        <p14:creationId xmlns:p14="http://schemas.microsoft.com/office/powerpoint/2010/main" val="127867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facility has several different types of disinfectants, and it is vital for nurses to know which product to use on the different pieces of equipment and devices and how to properly use them.</a:t>
            </a:r>
          </a:p>
          <a:p>
            <a:pPr marL="171450" indent="-171450">
              <a:buFont typeface="Arial" panose="020B0604020202020204" pitchFamily="34" charset="0"/>
              <a:buChar char="•"/>
            </a:pPr>
            <a:r>
              <a:rPr lang="en-US" dirty="0"/>
              <a:t>Instructor – give example of glucometer used in your facility and which disinfectant should be used and the contact time. Emphasize that using an alcohol wipe is not appropriate to use.</a:t>
            </a:r>
          </a:p>
          <a:p>
            <a:pPr marL="171450" indent="-171450">
              <a:buFont typeface="Arial" panose="020B0604020202020204" pitchFamily="34" charset="0"/>
              <a:buChar char="•"/>
            </a:pPr>
            <a:r>
              <a:rPr lang="en-US" dirty="0"/>
              <a:t>Instructor: Give another example of resident care equipment and what disinfectant to use.</a:t>
            </a:r>
          </a:p>
          <a:p>
            <a:pPr marL="171450" indent="-171450">
              <a:buFont typeface="Arial" panose="020B0604020202020204" pitchFamily="34" charset="0"/>
              <a:buChar char="•"/>
            </a:pPr>
            <a:r>
              <a:rPr lang="en-US" dirty="0"/>
              <a:t>Manufacturers are required  by OSHA to properly label disinfectants.</a:t>
            </a:r>
          </a:p>
          <a:p>
            <a:pPr marL="171450" indent="-171450">
              <a:buFont typeface="Arial" panose="020B0604020202020204" pitchFamily="34" charset="0"/>
              <a:buChar char="•"/>
            </a:pPr>
            <a:r>
              <a:rPr lang="en-US" dirty="0"/>
              <a:t>Instructors: review the information on the slide:</a:t>
            </a:r>
          </a:p>
          <a:p>
            <a:pPr lvl="1"/>
            <a:r>
              <a:rPr lang="en-US" dirty="0"/>
              <a:t>Directions for use-including microorganisms the disinfectant will kill</a:t>
            </a:r>
          </a:p>
          <a:p>
            <a:pPr lvl="1"/>
            <a:r>
              <a:rPr lang="en-US" dirty="0"/>
              <a:t>Contact Time</a:t>
            </a:r>
          </a:p>
          <a:p>
            <a:pPr lvl="1"/>
            <a:r>
              <a:rPr lang="en-US" dirty="0"/>
              <a:t>Signal word-caution statements</a:t>
            </a:r>
          </a:p>
          <a:p>
            <a:pPr lvl="1"/>
            <a:r>
              <a:rPr lang="en-US" dirty="0"/>
              <a:t>Precautionary statement – what PPE to wear when using the product</a:t>
            </a:r>
          </a:p>
          <a:p>
            <a:pPr lvl="1"/>
            <a:r>
              <a:rPr lang="en-US" dirty="0"/>
              <a:t>First aid</a:t>
            </a:r>
          </a:p>
          <a:p>
            <a:pPr lvl="1"/>
            <a:r>
              <a:rPr lang="en-US" dirty="0"/>
              <a:t>Storage and Disposal</a:t>
            </a:r>
          </a:p>
          <a:p>
            <a:pPr marL="171450" indent="-171450">
              <a:buFont typeface="Arial" panose="020B0604020202020204" pitchFamily="34" charset="0"/>
              <a:buChar char="•"/>
            </a:pPr>
            <a:r>
              <a:rPr lang="en-US" dirty="0"/>
              <a:t>Chemicals must be securely stored when not in use.</a:t>
            </a:r>
          </a:p>
          <a:p>
            <a:pPr marL="171450" indent="-171450">
              <a:buFont typeface="Arial" panose="020B0604020202020204" pitchFamily="34" charset="0"/>
              <a:buChar char="•"/>
            </a:pPr>
            <a:r>
              <a:rPr lang="en-US" dirty="0"/>
              <a:t>All cleaning supplies should be stored in their original container, and any other containers should be properly labeled. </a:t>
            </a:r>
          </a:p>
          <a:p>
            <a:endParaRPr lang="en-US" dirty="0"/>
          </a:p>
        </p:txBody>
      </p:sp>
      <p:sp>
        <p:nvSpPr>
          <p:cNvPr id="4" name="Slide Number Placeholder 3"/>
          <p:cNvSpPr>
            <a:spLocks noGrp="1"/>
          </p:cNvSpPr>
          <p:nvPr>
            <p:ph type="sldNum" sz="quarter" idx="5"/>
          </p:nvPr>
        </p:nvSpPr>
        <p:spPr/>
        <p:txBody>
          <a:bodyPr/>
          <a:lstStyle/>
          <a:p>
            <a:fld id="{EA97DF6F-BA91-43E3-8D37-513910B49770}" type="slidenum">
              <a:rPr lang="en-US" smtClean="0"/>
              <a:t>6</a:t>
            </a:fld>
            <a:endParaRPr lang="en-US"/>
          </a:p>
        </p:txBody>
      </p:sp>
    </p:spTree>
    <p:extLst>
      <p:ext uri="{BB962C8B-B14F-4D97-AF65-F5344CB8AC3E}">
        <p14:creationId xmlns:p14="http://schemas.microsoft.com/office/powerpoint/2010/main" val="667474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8/19/2025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1.xml"/><Relationship Id="rId3" Type="http://schemas.microsoft.com/office/2018/10/relationships/comments" Target="../comments/modernComment_104_F421B72E.xml"/><Relationship Id="rId7" Type="http://schemas.openxmlformats.org/officeDocument/2006/relationships/diagramQuickStyle" Target="../diagrams/quickStyle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jpeg"/><Relationship Id="rId9" Type="http://schemas.microsoft.com/office/2007/relationships/diagramDrawing" Target="../diagrams/drawing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cdc.gov/infection-control/media/pdfs/Strive-EC101-508.pdf" TargetMode="External"/><Relationship Id="rId2" Type="http://schemas.openxmlformats.org/officeDocument/2006/relationships/hyperlink" Target="https://www.cdc.gov/infection-control/hcp/core-practices/index.html" TargetMode="External"/><Relationship Id="rId1" Type="http://schemas.openxmlformats.org/officeDocument/2006/relationships/slideLayout" Target="../slideLayouts/slideLayout2.xml"/><Relationship Id="rId5" Type="http://schemas.openxmlformats.org/officeDocument/2006/relationships/hyperlink" Target="https://www.epa.gov/system/files/images/2022-09/HowToReadALabel-508c-Final-2022-08-30%20%28005%29_1.png" TargetMode="External"/><Relationship Id="rId4" Type="http://schemas.openxmlformats.org/officeDocument/2006/relationships/hyperlink" Target="https://www.cdc.gov/infection-control/media/pdfs/Strive-EC102-508.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08D4-9ABA-7478-B671-F0C6906D1937}"/>
              </a:ext>
            </a:extLst>
          </p:cNvPr>
          <p:cNvSpPr>
            <a:spLocks noGrp="1"/>
          </p:cNvSpPr>
          <p:nvPr>
            <p:ph type="ctrTitle"/>
          </p:nvPr>
        </p:nvSpPr>
        <p:spPr/>
        <p:txBody>
          <a:bodyPr>
            <a:normAutofit fontScale="90000"/>
          </a:bodyPr>
          <a:lstStyle/>
          <a:p>
            <a:r>
              <a:rPr lang="en-US" dirty="0"/>
              <a:t>Reprocessing of Reusable Medical Equipment Between Each Resident or When Soiled  </a:t>
            </a:r>
          </a:p>
        </p:txBody>
      </p:sp>
      <p:sp>
        <p:nvSpPr>
          <p:cNvPr id="3" name="Subtitle 2">
            <a:extLst>
              <a:ext uri="{FF2B5EF4-FFF2-40B4-BE49-F238E27FC236}">
                <a16:creationId xmlns:a16="http://schemas.microsoft.com/office/drawing/2014/main" id="{4AF8AEED-9FBF-5FEE-2349-9A776B7F749D}"/>
              </a:ext>
            </a:extLst>
          </p:cNvPr>
          <p:cNvSpPr>
            <a:spLocks noGrp="1"/>
          </p:cNvSpPr>
          <p:nvPr>
            <p:ph type="subTitle" idx="1"/>
          </p:nvPr>
        </p:nvSpPr>
        <p:spPr/>
        <p:txBody>
          <a:bodyPr>
            <a:normAutofit/>
          </a:bodyPr>
          <a:lstStyle/>
          <a:p>
            <a:r>
              <a:rPr lang="en-US" dirty="0"/>
              <a:t>Nursing</a:t>
            </a:r>
          </a:p>
          <a:p>
            <a:endParaRPr lang="en-US" dirty="0"/>
          </a:p>
        </p:txBody>
      </p:sp>
    </p:spTree>
    <p:extLst>
      <p:ext uri="{BB962C8B-B14F-4D97-AF65-F5344CB8AC3E}">
        <p14:creationId xmlns:p14="http://schemas.microsoft.com/office/powerpoint/2010/main" val="4132670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F976E8F-B486-2DA5-C3DD-FF3D33CC93F4}"/>
              </a:ext>
            </a:extLst>
          </p:cNvPr>
          <p:cNvPicPr>
            <a:picLocks noChangeAspect="1"/>
          </p:cNvPicPr>
          <p:nvPr/>
        </p:nvPicPr>
        <p:blipFill>
          <a:blip r:embed="rId3"/>
          <a:stretch>
            <a:fillRect/>
          </a:stretch>
        </p:blipFill>
        <p:spPr>
          <a:xfrm>
            <a:off x="1533525" y="514350"/>
            <a:ext cx="9124950" cy="5829300"/>
          </a:xfrm>
          <a:prstGeom prst="rect">
            <a:avLst/>
          </a:prstGeom>
        </p:spPr>
      </p:pic>
    </p:spTree>
    <p:extLst>
      <p:ext uri="{BB962C8B-B14F-4D97-AF65-F5344CB8AC3E}">
        <p14:creationId xmlns:p14="http://schemas.microsoft.com/office/powerpoint/2010/main" val="285615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3" name="Picture 32">
            <a:extLst>
              <a:ext uri="{FF2B5EF4-FFF2-40B4-BE49-F238E27FC236}">
                <a16:creationId xmlns:a16="http://schemas.microsoft.com/office/drawing/2014/main" id="{7FF7F834-DB84-0765-D3BB-F027B36F6F18}"/>
              </a:ext>
            </a:extLst>
          </p:cNvPr>
          <p:cNvPicPr>
            <a:picLocks noChangeAspect="1"/>
          </p:cNvPicPr>
          <p:nvPr/>
        </p:nvPicPr>
        <p:blipFill>
          <a:blip r:embed="rId4">
            <a:duotone>
              <a:schemeClr val="bg2">
                <a:shade val="45000"/>
                <a:satMod val="135000"/>
              </a:schemeClr>
              <a:prstClr val="white"/>
            </a:duotone>
          </a:blip>
          <a:srcRect t="17479" r="-2" b="-2"/>
          <a:stretch>
            <a:fillRect/>
          </a:stretch>
        </p:blipFill>
        <p:spPr>
          <a:xfrm>
            <a:off x="20" y="10"/>
            <a:ext cx="12191980" cy="6857990"/>
          </a:xfrm>
          <a:prstGeom prst="rect">
            <a:avLst/>
          </a:prstGeom>
        </p:spPr>
      </p:pic>
      <p:sp>
        <p:nvSpPr>
          <p:cNvPr id="4" name="Title 3">
            <a:extLst>
              <a:ext uri="{FF2B5EF4-FFF2-40B4-BE49-F238E27FC236}">
                <a16:creationId xmlns:a16="http://schemas.microsoft.com/office/drawing/2014/main" id="{52985F10-1AD2-0C04-E3E6-2B1FC240B978}"/>
              </a:ext>
            </a:extLst>
          </p:cNvPr>
          <p:cNvSpPr>
            <a:spLocks noGrp="1"/>
          </p:cNvSpPr>
          <p:nvPr>
            <p:ph type="title"/>
          </p:nvPr>
        </p:nvSpPr>
        <p:spPr>
          <a:xfrm>
            <a:off x="838200" y="365125"/>
            <a:ext cx="10515600" cy="1325563"/>
          </a:xfrm>
        </p:spPr>
        <p:txBody>
          <a:bodyPr>
            <a:normAutofit/>
          </a:bodyPr>
          <a:lstStyle/>
          <a:p>
            <a:r>
              <a:rPr lang="en-US" dirty="0"/>
              <a:t>Categories of Disinfectants and</a:t>
            </a:r>
            <a:br>
              <a:rPr lang="en-US" dirty="0"/>
            </a:br>
            <a:r>
              <a:rPr lang="en-US" dirty="0"/>
              <a:t> Disinfection Process</a:t>
            </a:r>
            <a:endParaRPr lang="en-US"/>
          </a:p>
        </p:txBody>
      </p:sp>
      <p:graphicFrame>
        <p:nvGraphicFramePr>
          <p:cNvPr id="32" name="Content Placeholder 29">
            <a:extLst>
              <a:ext uri="{FF2B5EF4-FFF2-40B4-BE49-F238E27FC236}">
                <a16:creationId xmlns:a16="http://schemas.microsoft.com/office/drawing/2014/main" id="{F98A0320-A78A-3E59-65D7-190274525783}"/>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095850286"/>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6A17BCD-49D6-05D1-FA6A-8B28E4557AD7}"/>
              </a:ext>
            </a:extLst>
          </p:cNvPr>
          <p:cNvPicPr>
            <a:picLocks noChangeAspect="1"/>
          </p:cNvPicPr>
          <p:nvPr/>
        </p:nvPicPr>
        <p:blipFill>
          <a:blip r:embed="rId3"/>
          <a:stretch>
            <a:fillRect/>
          </a:stretch>
        </p:blipFill>
        <p:spPr>
          <a:xfrm>
            <a:off x="2843564" y="635000"/>
            <a:ext cx="9058149" cy="5587999"/>
          </a:xfrm>
          <a:prstGeom prst="rect">
            <a:avLst/>
          </a:prstGeom>
        </p:spPr>
      </p:pic>
    </p:spTree>
    <p:extLst>
      <p:ext uri="{BB962C8B-B14F-4D97-AF65-F5344CB8AC3E}">
        <p14:creationId xmlns:p14="http://schemas.microsoft.com/office/powerpoint/2010/main" val="2051381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410093E-0057-B713-8034-011E6E65979F}"/>
              </a:ext>
            </a:extLst>
          </p:cNvPr>
          <p:cNvPicPr>
            <a:picLocks noChangeAspect="1"/>
          </p:cNvPicPr>
          <p:nvPr/>
        </p:nvPicPr>
        <p:blipFill>
          <a:blip r:embed="rId3"/>
          <a:stretch>
            <a:fillRect/>
          </a:stretch>
        </p:blipFill>
        <p:spPr>
          <a:xfrm>
            <a:off x="2478423" y="643466"/>
            <a:ext cx="7235153" cy="5571067"/>
          </a:xfrm>
          <a:prstGeom prst="rect">
            <a:avLst/>
          </a:prstGeom>
        </p:spPr>
      </p:pic>
    </p:spTree>
    <p:extLst>
      <p:ext uri="{BB962C8B-B14F-4D97-AF65-F5344CB8AC3E}">
        <p14:creationId xmlns:p14="http://schemas.microsoft.com/office/powerpoint/2010/main" val="3733771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2E0713-05A5-F41A-DE3A-7B47A211DD4C}"/>
              </a:ext>
            </a:extLst>
          </p:cNvPr>
          <p:cNvPicPr>
            <a:picLocks noChangeAspect="1"/>
          </p:cNvPicPr>
          <p:nvPr/>
        </p:nvPicPr>
        <p:blipFill>
          <a:blip r:embed="rId3"/>
          <a:stretch>
            <a:fillRect/>
          </a:stretch>
        </p:blipFill>
        <p:spPr>
          <a:xfrm>
            <a:off x="3557587" y="123825"/>
            <a:ext cx="5076825" cy="6610350"/>
          </a:xfrm>
          <a:prstGeom prst="rect">
            <a:avLst/>
          </a:prstGeom>
        </p:spPr>
      </p:pic>
    </p:spTree>
    <p:extLst>
      <p:ext uri="{BB962C8B-B14F-4D97-AF65-F5344CB8AC3E}">
        <p14:creationId xmlns:p14="http://schemas.microsoft.com/office/powerpoint/2010/main" val="3141147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A1CF6-758F-1822-33B4-DB785C5EBD82}"/>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3E1C3C07-7627-3B81-67A2-456A54579D86}"/>
              </a:ext>
            </a:extLst>
          </p:cNvPr>
          <p:cNvSpPr>
            <a:spLocks noGrp="1"/>
          </p:cNvSpPr>
          <p:nvPr>
            <p:ph idx="1"/>
          </p:nvPr>
        </p:nvSpPr>
        <p:spPr/>
        <p:txBody>
          <a:bodyPr vert="horz" lIns="91440" tIns="45720" rIns="91440" bIns="45720" rtlCol="0" anchor="t">
            <a:normAutofit/>
          </a:bodyPr>
          <a:lstStyle/>
          <a:p>
            <a:r>
              <a:rPr lang="en-US" sz="1600" dirty="0">
                <a:solidFill>
                  <a:srgbClr val="3D4551"/>
                </a:solidFill>
                <a:latin typeface="Aptos"/>
                <a:cs typeface="Poppins"/>
              </a:rPr>
              <a:t>CDC's Core Infection Prevention and Control Practices for Safe Healthcare Delivery in All Settings, </a:t>
            </a:r>
            <a:r>
              <a:rPr lang="en-US" sz="1600" dirty="0">
                <a:solidFill>
                  <a:srgbClr val="3D4551"/>
                </a:solidFill>
                <a:ea typeface="+mn-lt"/>
                <a:cs typeface="+mn-lt"/>
                <a:hlinkClick r:id="rId2"/>
              </a:rPr>
              <a:t>CDC's Core Infection Prevention and Control Practices for Safe Healthcare Delivery in All Settings | Infection Control | CDC</a:t>
            </a:r>
            <a:r>
              <a:rPr lang="en-US" sz="1600" dirty="0">
                <a:solidFill>
                  <a:srgbClr val="3D4551"/>
                </a:solidFill>
                <a:ea typeface="+mn-lt"/>
                <a:cs typeface="+mn-lt"/>
              </a:rPr>
              <a:t>, Accessed 08-19-2025</a:t>
            </a:r>
            <a:endParaRPr lang="en-US" sz="1600" dirty="0">
              <a:latin typeface="Aptos"/>
            </a:endParaRPr>
          </a:p>
          <a:p>
            <a:endParaRPr lang="en-US" sz="1600" dirty="0"/>
          </a:p>
          <a:p>
            <a:r>
              <a:rPr lang="en-US" sz="1600" dirty="0"/>
              <a:t>CDC Environmental Cleaning and Disinfection: Principles of Infection Transmission and the Role of the Environment, </a:t>
            </a:r>
            <a:r>
              <a:rPr lang="en-US" sz="1600" dirty="0">
                <a:hlinkClick r:id="rId3"/>
              </a:rPr>
              <a:t>https://www.cdc.gov/infection-control/media/pdfs/Strive-EC101-508.pdf</a:t>
            </a:r>
            <a:r>
              <a:rPr lang="en-US" sz="1600" dirty="0"/>
              <a:t>  Accessed 06-25-2025</a:t>
            </a:r>
            <a:endParaRPr lang="en-US"/>
          </a:p>
          <a:p>
            <a:endParaRPr lang="en-US" sz="1600" dirty="0"/>
          </a:p>
          <a:p>
            <a:r>
              <a:rPr lang="en-US" sz="1600" dirty="0"/>
              <a:t>CDC  Cleaning and Disinfection Strategies for Non-Critical Surfaces and Equipment, </a:t>
            </a:r>
            <a:r>
              <a:rPr lang="en-US" sz="1600" dirty="0">
                <a:hlinkClick r:id="rId4"/>
              </a:rPr>
              <a:t>https://www.cdc.gov/infection-control/media/pdfs/Strive-EC102-508.pdf</a:t>
            </a:r>
            <a:r>
              <a:rPr lang="en-US" sz="1600" dirty="0"/>
              <a:t>   Accessed 06-25-2025</a:t>
            </a:r>
          </a:p>
          <a:p>
            <a:endParaRPr lang="en-US" sz="1600" dirty="0"/>
          </a:p>
          <a:p>
            <a:r>
              <a:rPr lang="en-US" sz="1600" dirty="0"/>
              <a:t>EPA How to Read A Disinfectant Label, </a:t>
            </a:r>
            <a:r>
              <a:rPr lang="en-US" sz="1600" dirty="0">
                <a:hlinkClick r:id="rId5"/>
              </a:rPr>
              <a:t>https://www.epa.gov/system/files/images/2022-09/HowToReadALabel-508c-Final-2022-08-30%20%28005%29_1.png</a:t>
            </a:r>
            <a:r>
              <a:rPr lang="en-US" sz="1600" dirty="0"/>
              <a:t>     Accessed 06-25-2025</a:t>
            </a:r>
          </a:p>
          <a:p>
            <a:endParaRPr lang="en-US" sz="1600" dirty="0"/>
          </a:p>
          <a:p>
            <a:endParaRPr lang="en-US" sz="1600" dirty="0"/>
          </a:p>
          <a:p>
            <a:endParaRPr lang="en-US" sz="1600" dirty="0"/>
          </a:p>
          <a:p>
            <a:pPr marL="0" indent="0">
              <a:buNone/>
            </a:pPr>
            <a:endParaRPr lang="en-US" dirty="0"/>
          </a:p>
          <a:p>
            <a:endParaRPr lang="en-US" dirty="0"/>
          </a:p>
        </p:txBody>
      </p:sp>
    </p:spTree>
    <p:extLst>
      <p:ext uri="{BB962C8B-B14F-4D97-AF65-F5344CB8AC3E}">
        <p14:creationId xmlns:p14="http://schemas.microsoft.com/office/powerpoint/2010/main" val="2533885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86287BC1FF61449EBDCBE2752E2283" ma:contentTypeVersion="1" ma:contentTypeDescription="Create a new document." ma:contentTypeScope="" ma:versionID="71d0bfd05c7ae7717053b9108adeb2f0">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C4F9909-0821-4FFD-A122-3A7B285E1D1A}"/>
</file>

<file path=customXml/itemProps2.xml><?xml version="1.0" encoding="utf-8"?>
<ds:datastoreItem xmlns:ds="http://schemas.openxmlformats.org/officeDocument/2006/customXml" ds:itemID="{CFEF7DD8-5F96-4E27-A422-B44D254A9F2A}"/>
</file>

<file path=customXml/itemProps3.xml><?xml version="1.0" encoding="utf-8"?>
<ds:datastoreItem xmlns:ds="http://schemas.openxmlformats.org/officeDocument/2006/customXml" ds:itemID="{9F32E28B-7B66-43A7-839E-2188EEF0AAC3}"/>
</file>

<file path=docProps/app.xml><?xml version="1.0" encoding="utf-8"?>
<Properties xmlns="http://schemas.openxmlformats.org/officeDocument/2006/extended-properties" xmlns:vt="http://schemas.openxmlformats.org/officeDocument/2006/docPropsVTypes">
  <Template>office theme</Template>
  <TotalTime>0</TotalTime>
  <Words>978</Words>
  <Application>Microsoft Office PowerPoint</Application>
  <PresentationFormat>Widescreen</PresentationFormat>
  <Paragraphs>59</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Reprocessing of Reusable Medical Equipment Between Each Resident or When Soiled  </vt:lpstr>
      <vt:lpstr>PowerPoint Presentation</vt:lpstr>
      <vt:lpstr>Categories of Disinfectants and  Disinfection Process</vt:lpstr>
      <vt:lpstr>PowerPoint Presentation</vt:lpstr>
      <vt:lpstr>PowerPoint Presentation</vt:lpstr>
      <vt:lpstr>PowerPoint Presentation</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Cathy Ciolek</cp:lastModifiedBy>
  <cp:revision>63</cp:revision>
  <dcterms:created xsi:type="dcterms:W3CDTF">2013-07-15T20:26:40Z</dcterms:created>
  <dcterms:modified xsi:type="dcterms:W3CDTF">2025-08-19T19:51:39Z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0x010100A086287BC1FF61449EBDCBE2752E2283</vt:lpwstr>
  </property>
</Properties>
</file>